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20" y="247134"/>
            <a:ext cx="6043431" cy="60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10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63610" y="469556"/>
            <a:ext cx="931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8. NO FOTO, NO VIDEO… NO CHAT!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3610" y="2755556"/>
            <a:ext cx="11664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È fatto </a:t>
            </a:r>
            <a:r>
              <a:rPr lang="it-IT" sz="3600" b="1" dirty="0"/>
              <a:t>divieto assoluto a tutti di fare uso dei cellulari </a:t>
            </a:r>
            <a:r>
              <a:rPr lang="it-IT" sz="3600" dirty="0"/>
              <a:t>e di ogni altro strumento di ripresa (foto,</a:t>
            </a:r>
          </a:p>
          <a:p>
            <a:r>
              <a:rPr lang="it-IT" sz="3600" dirty="0"/>
              <a:t>audio, video) durante l’attività didattica. L’alunno sorpreso a farne uso sarà severamente punito</a:t>
            </a:r>
          </a:p>
          <a:p>
            <a:r>
              <a:rPr lang="it-IT" sz="3600" dirty="0"/>
              <a:t>con il </a:t>
            </a:r>
            <a:r>
              <a:rPr lang="it-IT" sz="3600" b="1" dirty="0"/>
              <a:t>sequestro</a:t>
            </a:r>
            <a:r>
              <a:rPr lang="it-IT" sz="3600" dirty="0"/>
              <a:t> del cellulare o altro, che sarà consegnato ai genitori dopo quindici giorni.</a:t>
            </a:r>
            <a:endParaRPr lang="it-IT" sz="3600" spc="-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61" y="1238997"/>
            <a:ext cx="1516559" cy="15165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91" y="1258976"/>
            <a:ext cx="1498512" cy="14985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40" y="1238997"/>
            <a:ext cx="1496580" cy="14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80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3696" y="605481"/>
            <a:ext cx="931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9. L’ABITO FA IL MONACO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15976" y="2530930"/>
            <a:ext cx="8241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Gli alunni sono tenuti, al fine di evitare forme di sciatterie, ad </a:t>
            </a:r>
            <a:r>
              <a:rPr lang="it-IT" sz="3600" b="1" dirty="0"/>
              <a:t>indossare abbigliamenti consoni </a:t>
            </a:r>
            <a:endParaRPr lang="it-IT" sz="3600" b="1" dirty="0" smtClean="0"/>
          </a:p>
          <a:p>
            <a:r>
              <a:rPr lang="it-IT" sz="3600" dirty="0"/>
              <a:t>a</a:t>
            </a:r>
            <a:r>
              <a:rPr lang="it-IT" sz="3600" dirty="0" smtClean="0"/>
              <a:t>l decoro </a:t>
            </a:r>
            <a:r>
              <a:rPr lang="it-IT" sz="3600" dirty="0"/>
              <a:t>della scuola.</a:t>
            </a:r>
            <a:endParaRPr lang="it-IT" sz="3600" spc="-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6" y="2250053"/>
            <a:ext cx="1462216" cy="33624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2973554"/>
            <a:ext cx="1774962" cy="3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51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14067" y="269271"/>
            <a:ext cx="931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10. ASSENZE E GIUSTIFICHE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4067" y="1120676"/>
            <a:ext cx="11563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Le assenze superiori a 5 giorni devono </a:t>
            </a:r>
            <a:endParaRPr lang="it-IT" sz="3600" dirty="0" smtClean="0"/>
          </a:p>
          <a:p>
            <a:r>
              <a:rPr lang="it-IT" sz="3600" dirty="0" smtClean="0"/>
              <a:t>essere </a:t>
            </a:r>
            <a:r>
              <a:rPr lang="it-IT" sz="3600" dirty="0"/>
              <a:t>giustificate con </a:t>
            </a:r>
            <a:r>
              <a:rPr lang="it-IT" sz="3600" b="1" dirty="0"/>
              <a:t>certificato </a:t>
            </a:r>
            <a:r>
              <a:rPr lang="it-IT" sz="3600" b="1" dirty="0" smtClean="0"/>
              <a:t>medico</a:t>
            </a:r>
            <a:r>
              <a:rPr lang="it-IT" sz="3600" dirty="0" smtClean="0"/>
              <a:t>.</a:t>
            </a:r>
          </a:p>
          <a:p>
            <a:r>
              <a:rPr lang="it-IT" sz="3600" dirty="0"/>
              <a:t>I</a:t>
            </a:r>
            <a:r>
              <a:rPr lang="it-IT" sz="3600" dirty="0" smtClean="0"/>
              <a:t>n </a:t>
            </a:r>
            <a:r>
              <a:rPr lang="it-IT" sz="3600" dirty="0"/>
              <a:t>caso di </a:t>
            </a:r>
            <a:r>
              <a:rPr lang="it-IT" sz="3600" dirty="0" smtClean="0"/>
              <a:t>assenza non giustificata </a:t>
            </a:r>
            <a:r>
              <a:rPr lang="it-IT" sz="3600" dirty="0"/>
              <a:t>al terzo giorno </a:t>
            </a:r>
            <a:r>
              <a:rPr lang="it-IT" sz="3600" dirty="0" smtClean="0"/>
              <a:t>l’alunno dovrà </a:t>
            </a:r>
            <a:r>
              <a:rPr lang="it-IT" sz="3600" b="1" dirty="0" smtClean="0"/>
              <a:t>essere </a:t>
            </a:r>
            <a:r>
              <a:rPr lang="it-IT" sz="3600" b="1" dirty="0"/>
              <a:t>accompagnato</a:t>
            </a:r>
            <a:r>
              <a:rPr lang="it-IT" sz="3600" dirty="0" smtClean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9" y="3728909"/>
            <a:ext cx="3810000" cy="27336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381500" y="3510964"/>
            <a:ext cx="7496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Le assenze vanno giustificate da uno dei genitori o da chi ne fa le veci sull’apposito </a:t>
            </a:r>
            <a:r>
              <a:rPr lang="it-IT" sz="3600" b="1" dirty="0"/>
              <a:t>libretto</a:t>
            </a:r>
            <a:r>
              <a:rPr lang="it-IT" sz="3600" dirty="0"/>
              <a:t>, ritirato dagli stessi all’inizio di ogni anno scolastico.</a:t>
            </a:r>
            <a:endParaRPr lang="it-IT" sz="3600" spc="-100" dirty="0"/>
          </a:p>
        </p:txBody>
      </p:sp>
    </p:spTree>
    <p:extLst>
      <p:ext uri="{BB962C8B-B14F-4D97-AF65-F5344CB8AC3E}">
        <p14:creationId xmlns:p14="http://schemas.microsoft.com/office/powerpoint/2010/main" val="2641063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3696" y="605481"/>
            <a:ext cx="9316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…SCIOPERI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2802" y="1547916"/>
            <a:ext cx="11578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Le assenze collettive</a:t>
            </a:r>
            <a:r>
              <a:rPr lang="it-IT" sz="3600" dirty="0" smtClean="0"/>
              <a:t>, spesso </a:t>
            </a:r>
            <a:r>
              <a:rPr lang="it-IT" sz="3600" dirty="0"/>
              <a:t>impropriamente denominate “scioperi”, a norma delle vigenti disposizioni scolastiche </a:t>
            </a:r>
            <a:r>
              <a:rPr lang="it-IT" sz="3600" b="1" dirty="0" smtClean="0"/>
              <a:t>non sono </a:t>
            </a:r>
            <a:r>
              <a:rPr lang="it-IT" sz="3600" b="1" dirty="0"/>
              <a:t>giustificate </a:t>
            </a:r>
            <a:r>
              <a:rPr lang="it-IT" sz="3600" dirty="0"/>
              <a:t>e, di conseguenza, saranno ascoltati gli organi collegiali competenti </a:t>
            </a:r>
            <a:r>
              <a:rPr lang="it-IT" sz="3600" dirty="0" smtClean="0"/>
              <a:t>per l’adozione </a:t>
            </a:r>
            <a:r>
              <a:rPr lang="it-IT" sz="3600" dirty="0"/>
              <a:t>di eventuali provvedimenti disciplinari. </a:t>
            </a:r>
            <a:r>
              <a:rPr lang="it-IT" sz="3600" b="1" dirty="0"/>
              <a:t>Si precisa inoltre che le assenze </a:t>
            </a:r>
            <a:r>
              <a:rPr lang="it-IT" sz="3600" b="1" dirty="0" smtClean="0"/>
              <a:t>collettive saranno </a:t>
            </a:r>
            <a:r>
              <a:rPr lang="it-IT" sz="3600" b="1" dirty="0"/>
              <a:t>conteggiate individualmente.</a:t>
            </a:r>
            <a:endParaRPr lang="it-IT" sz="3600" b="1" spc="-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14" y="5188829"/>
            <a:ext cx="2450969" cy="176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1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823514" y="938708"/>
            <a:ext cx="6746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…ASSENZE E </a:t>
            </a:r>
          </a:p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        …GIUDIZIO FINALE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7770" y="3203650"/>
            <a:ext cx="11578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Un </a:t>
            </a:r>
            <a:r>
              <a:rPr lang="it-IT" sz="3600" b="1" dirty="0"/>
              <a:t>numero rilevante di assenze </a:t>
            </a:r>
            <a:r>
              <a:rPr lang="it-IT" sz="3600" dirty="0"/>
              <a:t>nel corso dell’anno scolastico ha, comunque, un suo </a:t>
            </a:r>
            <a:r>
              <a:rPr lang="it-IT" sz="3600" b="1" dirty="0"/>
              <a:t>riflesso</a:t>
            </a:r>
          </a:p>
          <a:p>
            <a:r>
              <a:rPr lang="it-IT" sz="3600" b="1" dirty="0"/>
              <a:t>negativo</a:t>
            </a:r>
            <a:r>
              <a:rPr lang="it-IT" sz="3600" dirty="0"/>
              <a:t> anche sull’attribuzione del credito </a:t>
            </a:r>
            <a:r>
              <a:rPr lang="it-IT" sz="3600" dirty="0" smtClean="0"/>
              <a:t>scolastico, del voto di condotta </a:t>
            </a:r>
            <a:r>
              <a:rPr lang="it-IT" sz="3600" dirty="0"/>
              <a:t>e sulla </a:t>
            </a:r>
            <a:r>
              <a:rPr lang="it-IT" sz="3600" dirty="0" smtClean="0"/>
              <a:t>valutazione </a:t>
            </a:r>
            <a:r>
              <a:rPr lang="it-IT" sz="3600" dirty="0"/>
              <a:t>finale degli alunni </a:t>
            </a:r>
            <a:r>
              <a:rPr lang="it-IT" sz="3600" dirty="0" smtClean="0"/>
              <a:t>delle classi </a:t>
            </a:r>
            <a:r>
              <a:rPr lang="it-IT" sz="3600" dirty="0"/>
              <a:t>prime e seconde.</a:t>
            </a:r>
            <a:endParaRPr lang="it-IT" sz="3600" b="1" spc="-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21"/>
            <a:ext cx="27336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5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20" y="247134"/>
            <a:ext cx="6043431" cy="60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45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33633" y="474529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latin typeface="Berlin Sans FB Demi" panose="020E0802020502020306" pitchFamily="34" charset="0"/>
              </a:rPr>
              <a:t>I.S. «STRIANO-TERZIGNO</a:t>
            </a:r>
            <a:endParaRPr lang="it-IT" sz="6000" dirty="0">
              <a:latin typeface="Berlin Sans FB Demi" panose="020E0802020502020306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41577" y="1828800"/>
            <a:ext cx="834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REGOLAMENTO</a:t>
            </a:r>
            <a:endParaRPr lang="it-IT" sz="72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25595" y="3367737"/>
            <a:ext cx="834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D’ISTITUTO</a:t>
            </a:r>
            <a:endParaRPr lang="it-IT" sz="72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4378" y="5128054"/>
            <a:ext cx="105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LE REGOLE PER UN ANNO SCOLASTICO SERENO E PROFICUO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47819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3696" y="605481"/>
            <a:ext cx="7710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1 . INGRESSO A SCUOLA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0703" y="1507525"/>
            <a:ext cx="9255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Gli studenti devono trovarsi in classe </a:t>
            </a:r>
            <a:r>
              <a:rPr lang="it-IT" sz="3600" b="1" dirty="0"/>
              <a:t>5 minuti prima dell’inizio delle lezioni </a:t>
            </a:r>
            <a:r>
              <a:rPr lang="it-IT" sz="3600" dirty="0"/>
              <a:t>e restarvi </a:t>
            </a:r>
            <a:r>
              <a:rPr lang="it-IT" sz="3600" dirty="0" smtClean="0"/>
              <a:t>ciascuno al </a:t>
            </a:r>
            <a:r>
              <a:rPr lang="it-IT" sz="3600" dirty="0"/>
              <a:t>proprio posto, nei momenti di assenza dell’insegnante. </a:t>
            </a:r>
            <a:endParaRPr lang="it-IT" sz="36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2557850"/>
            <a:ext cx="2095500" cy="25622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70703" y="4613447"/>
            <a:ext cx="11677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Inoltre, gli studenti non possono uscire</a:t>
            </a:r>
          </a:p>
          <a:p>
            <a:r>
              <a:rPr lang="it-IT" sz="3600" dirty="0"/>
              <a:t>all’esterno dell’Istituto e durante i passaggi d’ora non possono uscire dalla classe.</a:t>
            </a:r>
          </a:p>
        </p:txBody>
      </p:sp>
    </p:spTree>
    <p:extLst>
      <p:ext uri="{BB962C8B-B14F-4D97-AF65-F5344CB8AC3E}">
        <p14:creationId xmlns:p14="http://schemas.microsoft.com/office/powerpoint/2010/main" val="3795422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3696" y="605481"/>
            <a:ext cx="856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2. RICREAZIONE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3146" y="1949115"/>
            <a:ext cx="11528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La pausa di socializzazione si deve svolgere nel RISPETTO della vigente normativa sulla</a:t>
            </a:r>
          </a:p>
          <a:p>
            <a:r>
              <a:rPr lang="it-IT" sz="3600" b="1" dirty="0"/>
              <a:t>sicurezza</a:t>
            </a:r>
            <a:r>
              <a:rPr lang="it-IT" sz="3600" dirty="0"/>
              <a:t> delle persone, delle strutture e delle RESPONSABILITA’ della Scuola, dei docenti,</a:t>
            </a:r>
          </a:p>
          <a:p>
            <a:r>
              <a:rPr lang="it-IT" sz="3600" dirty="0"/>
              <a:t>delle famiglie e degli </a:t>
            </a:r>
            <a:r>
              <a:rPr lang="it-IT" sz="3600" dirty="0" smtClean="0"/>
              <a:t>alunni</a:t>
            </a:r>
            <a:r>
              <a:rPr lang="it-IT" sz="36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68" y="4369916"/>
            <a:ext cx="35623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82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3696" y="605481"/>
            <a:ext cx="856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3. NO SMOKING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0131" y="2187146"/>
            <a:ext cx="11528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A norma di legge è </a:t>
            </a:r>
            <a:r>
              <a:rPr lang="it-IT" sz="3600" b="1" dirty="0"/>
              <a:t>proibito fumare in ogni locale dell’Istituto</a:t>
            </a:r>
            <a:r>
              <a:rPr lang="it-IT" sz="3600" dirty="0"/>
              <a:t>: verranno applicati</a:t>
            </a:r>
          </a:p>
          <a:p>
            <a:r>
              <a:rPr lang="it-IT" sz="3600" dirty="0"/>
              <a:t>provvedimenti amministrativi in caso di mancata osservanza. I trasgressori colti in flagranza saranno</a:t>
            </a:r>
          </a:p>
          <a:p>
            <a:r>
              <a:rPr lang="it-IT" sz="3600" dirty="0"/>
              <a:t>puniti a norma di legge e con sanzioni disciplinari; la recidività della trasgressione avrà pesante</a:t>
            </a:r>
          </a:p>
          <a:p>
            <a:r>
              <a:rPr lang="it-IT" sz="3600" dirty="0"/>
              <a:t>incidenza nella valutazione della condotta.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1004" r="3861" b="11970"/>
          <a:stretch/>
        </p:blipFill>
        <p:spPr>
          <a:xfrm>
            <a:off x="5202195" y="364525"/>
            <a:ext cx="3904735" cy="16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33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4745079"/>
            <a:ext cx="1957387" cy="211292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3696" y="605481"/>
            <a:ext cx="856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4. RISPETTIAMO L’AMBIENTE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2487" y="1374922"/>
            <a:ext cx="116647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pc="-100" dirty="0"/>
              <a:t>Ciascuna classe è responsabile dell’</a:t>
            </a:r>
            <a:r>
              <a:rPr lang="it-IT" sz="3600" b="1" spc="-100" dirty="0"/>
              <a:t>integrità </a:t>
            </a:r>
            <a:endParaRPr lang="it-IT" sz="3600" b="1" spc="-100" dirty="0" smtClean="0"/>
          </a:p>
          <a:p>
            <a:r>
              <a:rPr lang="it-IT" sz="3600" b="1" spc="-100" dirty="0" smtClean="0"/>
              <a:t>e </a:t>
            </a:r>
            <a:r>
              <a:rPr lang="it-IT" sz="3600" b="1" spc="-100" dirty="0"/>
              <a:t>della pulizia</a:t>
            </a:r>
            <a:r>
              <a:rPr lang="it-IT" sz="3600" spc="-100" dirty="0"/>
              <a:t> di muri, di arredi e di quanto è parte</a:t>
            </a:r>
          </a:p>
          <a:p>
            <a:r>
              <a:rPr lang="it-IT" sz="3600" spc="-100" dirty="0"/>
              <a:t>integrante della propria aula. I danni eventualmente provocati devono essere </a:t>
            </a:r>
            <a:r>
              <a:rPr lang="it-IT" sz="3600" b="1" spc="-100" dirty="0"/>
              <a:t>risarciti</a:t>
            </a:r>
            <a:r>
              <a:rPr lang="it-IT" sz="3600" spc="-100" dirty="0"/>
              <a:t> dall’intera</a:t>
            </a:r>
          </a:p>
          <a:p>
            <a:r>
              <a:rPr lang="it-IT" sz="3600" spc="-100" dirty="0"/>
              <a:t>scolaresca qualora non risulti possibile individuare l’autore o gli autori di essi e possono essere</a:t>
            </a:r>
          </a:p>
          <a:p>
            <a:r>
              <a:rPr lang="it-IT" sz="3600" spc="-100" dirty="0"/>
              <a:t>sanzionati, in casi particolarmente gravi, con l’allontanamento dalle lezioni per un periodo </a:t>
            </a:r>
            <a:endParaRPr lang="it-IT" sz="3600" spc="-100" dirty="0" smtClean="0"/>
          </a:p>
          <a:p>
            <a:r>
              <a:rPr lang="it-IT" sz="3600" spc="-100" dirty="0" smtClean="0"/>
              <a:t>che </a:t>
            </a:r>
            <a:r>
              <a:rPr lang="it-IT" sz="3600" spc="-100" dirty="0" err="1" smtClean="0"/>
              <a:t>ilConsiglio</a:t>
            </a:r>
            <a:r>
              <a:rPr lang="it-IT" sz="3600" spc="-100" dirty="0" smtClean="0"/>
              <a:t> </a:t>
            </a:r>
            <a:r>
              <a:rPr lang="it-IT" sz="3600" spc="-100" dirty="0"/>
              <a:t>di classe andrà a </a:t>
            </a:r>
            <a:r>
              <a:rPr lang="it-IT" sz="3600" spc="-100" dirty="0" smtClean="0"/>
              <a:t>stabilire.</a:t>
            </a:r>
            <a:endParaRPr lang="it-IT" sz="3600" spc="-100" dirty="0"/>
          </a:p>
        </p:txBody>
      </p:sp>
    </p:spTree>
    <p:extLst>
      <p:ext uri="{BB962C8B-B14F-4D97-AF65-F5344CB8AC3E}">
        <p14:creationId xmlns:p14="http://schemas.microsoft.com/office/powerpoint/2010/main" val="10292950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30842" y="1200700"/>
            <a:ext cx="856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5. USCITE DALL’AULA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0129" y="3793524"/>
            <a:ext cx="11664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Durante lo svolgimento delle lezioni </a:t>
            </a:r>
            <a:r>
              <a:rPr lang="it-IT" sz="3600" b="1" dirty="0"/>
              <a:t>non è consentito uscire </a:t>
            </a:r>
            <a:r>
              <a:rPr lang="it-IT" sz="3600" dirty="0"/>
              <a:t>dall’aula se non per motivi di</a:t>
            </a:r>
          </a:p>
          <a:p>
            <a:r>
              <a:rPr lang="it-IT" sz="3600" dirty="0"/>
              <a:t>necessità alla prima ora e </a:t>
            </a:r>
            <a:r>
              <a:rPr lang="it-IT" sz="3600" b="1" dirty="0"/>
              <a:t>non più di un alunno per volta</a:t>
            </a:r>
            <a:r>
              <a:rPr lang="it-IT" sz="3600" dirty="0"/>
              <a:t>, dopo la seconda ora.</a:t>
            </a:r>
            <a:endParaRPr lang="it-IT" sz="3600" spc="-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358346"/>
            <a:ext cx="2068470" cy="32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93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3696" y="605481"/>
            <a:ext cx="856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6</a:t>
            </a:r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. UTILIZZO DEI BAGNI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0129" y="4646140"/>
            <a:ext cx="11664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I servizi vanno utilizzati in modo corretto e devono essere rispettate le più elementari </a:t>
            </a:r>
            <a:r>
              <a:rPr lang="it-IT" sz="3600" b="1" dirty="0"/>
              <a:t>norme di</a:t>
            </a:r>
          </a:p>
          <a:p>
            <a:r>
              <a:rPr lang="it-IT" sz="3600" b="1" dirty="0"/>
              <a:t>igiene e pulizia</a:t>
            </a:r>
            <a:r>
              <a:rPr lang="it-IT" sz="3600" dirty="0"/>
              <a:t>.</a:t>
            </a:r>
            <a:endParaRPr lang="it-IT" sz="3600" spc="-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44" y="2020329"/>
            <a:ext cx="4138280" cy="24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43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7" y="135923"/>
            <a:ext cx="1693150" cy="169287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43696" y="605481"/>
            <a:ext cx="856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7. STOP ALLA VIOLENZA!!!</a:t>
            </a:r>
            <a:endParaRPr lang="it-IT" sz="44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3696" y="1443841"/>
            <a:ext cx="8879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Saranno puniti con severità tutti gli </a:t>
            </a:r>
            <a:r>
              <a:rPr lang="it-IT" sz="3600" b="1" dirty="0"/>
              <a:t>episodi di violenza </a:t>
            </a:r>
            <a:r>
              <a:rPr lang="it-IT" sz="3600" dirty="0"/>
              <a:t>che dovessero verificarsi tra gli alunni sia</a:t>
            </a:r>
          </a:p>
          <a:p>
            <a:r>
              <a:rPr lang="it-IT" sz="3600" dirty="0"/>
              <a:t>all’interno che fuori. Tutti devono poter frequentare la scuola con serenità senza dover subire le</a:t>
            </a:r>
          </a:p>
          <a:p>
            <a:r>
              <a:rPr lang="it-IT" sz="3600" dirty="0"/>
              <a:t>prepotenze degli altri.</a:t>
            </a:r>
            <a:endParaRPr lang="it-IT" sz="3600" spc="-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91" y="3478428"/>
            <a:ext cx="3297936" cy="322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91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</TotalTime>
  <Words>581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Berlin Sans FB Demi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Mirko Sellitto</dc:creator>
  <cp:lastModifiedBy>Martina Coppola</cp:lastModifiedBy>
  <cp:revision>40</cp:revision>
  <dcterms:created xsi:type="dcterms:W3CDTF">2018-09-07T08:36:27Z</dcterms:created>
  <dcterms:modified xsi:type="dcterms:W3CDTF">2024-09-05T14:03:08Z</dcterms:modified>
</cp:coreProperties>
</file>